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</p:sldIdLst>
  <p:sldSz cx="9144000" cy="5143500" type="screen16x9"/>
  <p:notesSz cx="6858000" cy="9144000"/>
  <p:embeddedFontLst>
    <p:embeddedFont>
      <p:font typeface="Roboto" panose="02000000000000000000" pitchFamily="2" charset="0"/>
      <p:regular r:id="rId36"/>
      <p:bold r:id="rId37"/>
      <p:italic r:id="rId38"/>
      <p:boldItalic r:id="rId39"/>
    </p:embeddedFont>
    <p:embeddedFont>
      <p:font typeface="Roboto Light" panose="02000000000000000000" pitchFamily="2" charset="0"/>
      <p:regular r:id="rId40"/>
      <p:bold r:id="rId41"/>
      <p:italic r:id="rId42"/>
      <p:boldItalic r:id="rId43"/>
    </p:embeddedFont>
    <p:embeddedFont>
      <p:font typeface="Roboto Medium" panose="02000000000000000000" pitchFamily="2" charset="0"/>
      <p:regular r:id="rId44"/>
      <p:bold r:id="rId45"/>
      <p:italic r:id="rId46"/>
      <p:boldItalic r:id="rId47"/>
    </p:embeddedFont>
    <p:embeddedFont>
      <p:font typeface="Roboto Mono" pitchFamily="2" charset="0"/>
      <p:regular r:id="rId48"/>
      <p:bold r:id="rId49"/>
      <p:italic r:id="rId50"/>
      <p:boldItalic r:id="rId51"/>
    </p:embeddedFont>
    <p:embeddedFont>
      <p:font typeface="Roboto Mono Light" pitchFamily="2" charset="0"/>
      <p:regular r:id="rId52"/>
      <p:bold r:id="rId53"/>
      <p:italic r:id="rId54"/>
      <p:boldItalic r:id="rId55"/>
    </p:embeddedFont>
    <p:embeddedFont>
      <p:font typeface="Roboto Thin" panose="02000000000000000000" pitchFamily="2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61C67F3-13D9-4724-9E59-7CB68D5C4689}">
  <a:tblStyle styleId="{F61C67F3-13D9-4724-9E59-7CB68D5C468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3"/>
    <p:restoredTop sz="94652"/>
  </p:normalViewPr>
  <p:slideViewPr>
    <p:cSldViewPr snapToGrid="0" snapToObjects="1">
      <p:cViewPr varScale="1">
        <p:scale>
          <a:sx n="208" d="100"/>
          <a:sy n="208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font" Target="fonts/font23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5249e5d8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5249e5d89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5566ddc872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5566ddc872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556d1f80ce_0_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556d1f80ce_0_9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556d1f80ce_0_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556d1f80ce_0_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5566ddc872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5566ddc872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556d1f80ce_0_9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556d1f80ce_0_9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62487c06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62487c06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62487c06a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62487c06a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62487c06a5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62487c06a5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62487c06a5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62487c06a5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62487c06a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62487c06a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5249e5d89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5249e5d89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62487c06a5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62487c06a5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62487c06a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62487c06a5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5566ddc872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5566ddc872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5566ddc872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5566ddc872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556d1f80ce_0_9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556d1f80ce_0_9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5566ddc872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5566ddc872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5566ddc872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5566ddc872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5566ddc872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Google Shape;1284;g5566ddc872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5566ddc872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5566ddc872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5566ddc872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5566ddc872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5566ddc87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5566ddc87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556d1f80ce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Google Shape;1307;g556d1f80ce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556d1f80ce_0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556d1f80ce_0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556d1f80ce_0_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7" name="Google Shape;1327;g556d1f80ce_0_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4d189b684d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4d189b684d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5566ddc87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5566ddc87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556d1f80ce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556d1f80ce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556d1f80ce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556d1f80ce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556d1f80ce_0_8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556d1f80ce_0_8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556d1f80ce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556d1f80ce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556d1f80ce_0_8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556d1f80ce_0_8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26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26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8" name="Google Shape;468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" name="Google Shape;470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6" name="Google Shape;496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8" name="Google Shape;498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656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6" name="Google Shape;596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6" name="Google Shape;616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8" name="Google Shape;61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8" name="Google Shape;638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0" name="Google Shape;64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0" name="Google Shape;660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2" name="Google Shape;662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7" name="Google Shape;687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0" name="Google Shape;710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5" name="Google Shape;735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7" name="Google Shape;737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2" name="Google Shape;762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8" name="Google Shape;788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6" name="Google Shape;816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8" name="Google Shape;818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6" name="Google Shape;846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1" name="Google Shape;871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3" name="Google Shape;873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6" name="Google Shape;9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8" name="Google Shape;998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2" name="Google Shape;1002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3" name="Google Shape;1003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4" name="Google Shape;10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7" name="Google Shape;100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5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2" name="Google Shape;1012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4" name="Google Shape;1014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5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Pentesting 2 Day 3</a:t>
            </a:r>
            <a:endParaRPr/>
          </a:p>
        </p:txBody>
      </p:sp>
      <p:sp>
        <p:nvSpPr>
          <p:cNvPr id="1020" name="Google Shape;1020;p52"/>
          <p:cNvSpPr txBox="1">
            <a:spLocks noGrp="1"/>
          </p:cNvSpPr>
          <p:nvPr>
            <p:ph type="title" idx="2"/>
          </p:nvPr>
        </p:nvSpPr>
        <p:spPr>
          <a:xfrm>
            <a:off x="271800" y="1732400"/>
            <a:ext cx="8600400" cy="7572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Payloads and Meterpreter</a:t>
            </a:r>
            <a:endParaRPr/>
          </a:p>
        </p:txBody>
      </p:sp>
      <p:sp>
        <p:nvSpPr>
          <p:cNvPr id="1021" name="Google Shape;1021;p5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124" name="Google Shape;1124;p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61"/>
          <p:cNvSpPr txBox="1"/>
          <p:nvPr/>
        </p:nvSpPr>
        <p:spPr>
          <a:xfrm>
            <a:off x="2693225" y="3595600"/>
            <a:ext cx="35679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Cracking Password Hashes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6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Scanning Across Interfaces</a:t>
            </a:r>
            <a:endParaRPr/>
          </a:p>
        </p:txBody>
      </p:sp>
      <p:sp>
        <p:nvSpPr>
          <p:cNvPr id="1131" name="Google Shape;1131;p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132" name="Google Shape;1132;p62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133" name="Google Shape;1133;p6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63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2473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4292E"/>
                </a:solidFill>
              </a:rPr>
              <a:t>Now we’ll learn how to use gathered IP addresses to identify, scan, and ultimately pivot into previously inaccessible subnets.</a:t>
            </a:r>
            <a:endParaRPr sz="2400"/>
          </a:p>
        </p:txBody>
      </p:sp>
      <p:sp>
        <p:nvSpPr>
          <p:cNvPr id="1139" name="Google Shape;1139;p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140" name="Google Shape;1140;p6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6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146" name="Google Shape;1146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147" name="Google Shape;1147;p6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6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Medium"/>
                <a:ea typeface="Roboto Medium"/>
                <a:cs typeface="Roboto Medium"/>
                <a:sym typeface="Roboto Medium"/>
              </a:rPr>
              <a:t>Activity:</a:t>
            </a:r>
            <a:r>
              <a:rPr lang="en" dirty="0"/>
              <a:t> Scanning Across Interfaces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4292E"/>
                </a:solidFill>
              </a:rPr>
              <a:t>In this activity, you will connect to a machine with an open port, use Nmap to perform a service scan of a new network and then interpret the results in order to identify a new host.  </a:t>
            </a:r>
            <a:endParaRPr sz="1600" dirty="0">
              <a:solidFill>
                <a:srgbClr val="24292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24292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4292E"/>
                </a:solidFill>
              </a:rPr>
              <a:t>Refer to the specific instructions sent by the instructor.</a:t>
            </a:r>
            <a:endParaRPr sz="1600" dirty="0">
              <a:solidFill>
                <a:srgbClr val="24292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990000"/>
                </a:solidFill>
              </a:rPr>
              <a:t>Do not refer to lab instructions. </a:t>
            </a:r>
            <a:endParaRPr sz="1800" dirty="0">
              <a:solidFill>
                <a:srgbClr val="99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154" name="Google Shape;1154;p6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65"/>
          <p:cNvSpPr txBox="1"/>
          <p:nvPr/>
        </p:nvSpPr>
        <p:spPr>
          <a:xfrm>
            <a:off x="2688900" y="3595600"/>
            <a:ext cx="37662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Scanning Across Interfaces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Scanning Across Interfaces Solutions </a:t>
            </a:r>
            <a:endParaRPr sz="1600"/>
          </a:p>
        </p:txBody>
      </p:sp>
      <p:sp>
        <p:nvSpPr>
          <p:cNvPr id="1161" name="Google Shape;1161;p6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24292E"/>
                </a:solidFill>
              </a:rPr>
              <a:t>Use nmap to scan the </a:t>
            </a:r>
            <a:r>
              <a:rPr lang="en" sz="16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198.51.100.0/24</a:t>
            </a:r>
            <a:r>
              <a:rPr lang="en" sz="1600">
                <a:solidFill>
                  <a:srgbClr val="24292E"/>
                </a:solidFill>
              </a:rPr>
              <a:t> network.</a:t>
            </a:r>
            <a:endParaRPr sz="1600">
              <a:solidFill>
                <a:srgbClr val="24292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162" name="Google Shape;1162;p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/>
              <a:t>15</a:t>
            </a:fld>
            <a:endParaRPr sz="1600"/>
          </a:p>
        </p:txBody>
      </p:sp>
      <p:sp>
        <p:nvSpPr>
          <p:cNvPr id="1163" name="Google Shape;1163;p66"/>
          <p:cNvSpPr txBox="1">
            <a:spLocks noGrp="1"/>
          </p:cNvSpPr>
          <p:nvPr>
            <p:ph type="subTitle" idx="1"/>
          </p:nvPr>
        </p:nvSpPr>
        <p:spPr>
          <a:xfrm>
            <a:off x="0" y="1487300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Use SSH to connect to the IP that has SSH Running on port 22 </a:t>
            </a:r>
            <a:endParaRPr sz="16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(Should be </a:t>
            </a:r>
            <a:r>
              <a:rPr lang="en" sz="16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198.51.100.1</a:t>
            </a:r>
            <a:r>
              <a:rPr lang="en" sz="16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sz="1600">
              <a:solidFill>
                <a:srgbClr val="24292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164" name="Google Shape;1164;p66"/>
          <p:cNvSpPr txBox="1">
            <a:spLocks noGrp="1"/>
          </p:cNvSpPr>
          <p:nvPr>
            <p:ph type="subTitle" idx="1"/>
          </p:nvPr>
        </p:nvSpPr>
        <p:spPr>
          <a:xfrm>
            <a:off x="0" y="26822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Display the IP addresses of your attached interfaces.</a:t>
            </a:r>
            <a:endParaRPr sz="16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165" name="Google Shape;1165;p66"/>
          <p:cNvSpPr txBox="1">
            <a:spLocks noGrp="1"/>
          </p:cNvSpPr>
          <p:nvPr>
            <p:ph type="subTitle" idx="1"/>
          </p:nvPr>
        </p:nvSpPr>
        <p:spPr>
          <a:xfrm>
            <a:off x="0" y="3698738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Inspect the results. You should have identified one new host. </a:t>
            </a:r>
            <a:endParaRPr sz="16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Scanning Across Interfaces Solutions </a:t>
            </a:r>
            <a:endParaRPr sz="1600"/>
          </a:p>
        </p:txBody>
      </p:sp>
      <p:sp>
        <p:nvSpPr>
          <p:cNvPr id="1171" name="Google Shape;1171;p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4292E"/>
                </a:solidFill>
              </a:rPr>
              <a:t>Use </a:t>
            </a:r>
            <a:r>
              <a:rPr lang="en" sz="1600" dirty="0" err="1">
                <a:solidFill>
                  <a:srgbClr val="24292E"/>
                </a:solidFill>
              </a:rPr>
              <a:t>nmap</a:t>
            </a:r>
            <a:r>
              <a:rPr lang="en" sz="1600" dirty="0">
                <a:solidFill>
                  <a:srgbClr val="24292E"/>
                </a:solidFill>
              </a:rPr>
              <a:t> to scan the </a:t>
            </a:r>
            <a:r>
              <a:rPr lang="en" sz="1600" dirty="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198.51.100.0/24</a:t>
            </a:r>
            <a:r>
              <a:rPr lang="en" sz="1600" dirty="0">
                <a:solidFill>
                  <a:srgbClr val="24292E"/>
                </a:solidFill>
              </a:rPr>
              <a:t> network.</a:t>
            </a:r>
            <a:endParaRPr sz="1600" dirty="0">
              <a:solidFill>
                <a:srgbClr val="24292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1172" name="Google Shape;1172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/>
              <a:t>16</a:t>
            </a:fld>
            <a:endParaRPr sz="1600"/>
          </a:p>
        </p:txBody>
      </p:sp>
      <p:sp>
        <p:nvSpPr>
          <p:cNvPr id="1173" name="Google Shape;1173;p67"/>
          <p:cNvSpPr txBox="1">
            <a:spLocks noGrp="1"/>
          </p:cNvSpPr>
          <p:nvPr>
            <p:ph type="body" idx="3"/>
          </p:nvPr>
        </p:nvSpPr>
        <p:spPr>
          <a:xfrm>
            <a:off x="-12300" y="1457924"/>
            <a:ext cx="9144000" cy="3648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Roboto Mono"/>
              <a:buChar char="●"/>
            </a:pPr>
            <a:r>
              <a:rPr lang="en" sz="1600" dirty="0" err="1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nmap</a:t>
            </a:r>
            <a:r>
              <a:rPr lang="en" sz="1600" dirty="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 -</a:t>
            </a:r>
            <a:r>
              <a:rPr lang="en" sz="1600" dirty="0" err="1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sV</a:t>
            </a:r>
            <a:r>
              <a:rPr lang="en" sz="1600" dirty="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 198.51.100.0/24</a:t>
            </a:r>
            <a:endParaRPr sz="1600" dirty="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4" name="Google Shape;1174;p67"/>
          <p:cNvSpPr txBox="1">
            <a:spLocks noGrp="1"/>
          </p:cNvSpPr>
          <p:nvPr>
            <p:ph type="subTitle" idx="1"/>
          </p:nvPr>
        </p:nvSpPr>
        <p:spPr>
          <a:xfrm>
            <a:off x="0" y="1487300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Use SSH to connect to the IP that has SSH Running on port 22 </a:t>
            </a:r>
            <a:endParaRPr sz="16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(Should be </a:t>
            </a:r>
            <a:r>
              <a:rPr lang="en" sz="16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198.51.100.1</a:t>
            </a:r>
            <a:r>
              <a:rPr lang="en" sz="16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sz="1600">
              <a:solidFill>
                <a:srgbClr val="24292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175" name="Google Shape;1175;p67"/>
          <p:cNvSpPr txBox="1">
            <a:spLocks noGrp="1"/>
          </p:cNvSpPr>
          <p:nvPr>
            <p:ph type="subTitle" idx="1"/>
          </p:nvPr>
        </p:nvSpPr>
        <p:spPr>
          <a:xfrm>
            <a:off x="0" y="26822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Display the IP addresses of your attached interfaces.</a:t>
            </a:r>
            <a:endParaRPr sz="16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176" name="Google Shape;1176;p67"/>
          <p:cNvSpPr txBox="1">
            <a:spLocks noGrp="1"/>
          </p:cNvSpPr>
          <p:nvPr>
            <p:ph type="subTitle" idx="1"/>
          </p:nvPr>
        </p:nvSpPr>
        <p:spPr>
          <a:xfrm>
            <a:off x="0" y="3698738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Inspect the results. You should have identified one new host. </a:t>
            </a:r>
            <a:endParaRPr sz="16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Scanning Across Interfaces Solutions </a:t>
            </a:r>
            <a:endParaRPr sz="1600"/>
          </a:p>
        </p:txBody>
      </p:sp>
      <p:sp>
        <p:nvSpPr>
          <p:cNvPr id="1182" name="Google Shape;1182;p6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4292E"/>
                </a:solidFill>
              </a:rPr>
              <a:t>Use </a:t>
            </a:r>
            <a:r>
              <a:rPr lang="en" sz="1600" dirty="0" err="1">
                <a:solidFill>
                  <a:srgbClr val="24292E"/>
                </a:solidFill>
              </a:rPr>
              <a:t>nmap</a:t>
            </a:r>
            <a:r>
              <a:rPr lang="en" sz="1600" dirty="0">
                <a:solidFill>
                  <a:srgbClr val="24292E"/>
                </a:solidFill>
              </a:rPr>
              <a:t> to scan the </a:t>
            </a:r>
            <a:r>
              <a:rPr lang="en" sz="1600" dirty="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198.51.100.0/24</a:t>
            </a:r>
            <a:r>
              <a:rPr lang="en" sz="1600" dirty="0">
                <a:solidFill>
                  <a:srgbClr val="24292E"/>
                </a:solidFill>
              </a:rPr>
              <a:t> network.</a:t>
            </a:r>
            <a:endParaRPr sz="1600" dirty="0">
              <a:solidFill>
                <a:srgbClr val="24292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1183" name="Google Shape;1183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/>
              <a:t>17</a:t>
            </a:fld>
            <a:endParaRPr sz="1600"/>
          </a:p>
        </p:txBody>
      </p:sp>
      <p:sp>
        <p:nvSpPr>
          <p:cNvPr id="1184" name="Google Shape;1184;p68"/>
          <p:cNvSpPr txBox="1">
            <a:spLocks noGrp="1"/>
          </p:cNvSpPr>
          <p:nvPr>
            <p:ph type="body" idx="3"/>
          </p:nvPr>
        </p:nvSpPr>
        <p:spPr>
          <a:xfrm>
            <a:off x="0" y="1428985"/>
            <a:ext cx="9144000" cy="3648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Roboto Mono"/>
              <a:buChar char="●"/>
            </a:pPr>
            <a:r>
              <a:rPr lang="en" sz="1600" dirty="0" err="1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nmap</a:t>
            </a:r>
            <a:r>
              <a:rPr lang="en" sz="1600" dirty="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 -</a:t>
            </a:r>
            <a:r>
              <a:rPr lang="en" sz="1600" dirty="0" err="1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sV</a:t>
            </a:r>
            <a:r>
              <a:rPr lang="en" sz="1600" dirty="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 198.51.100.0/24</a:t>
            </a:r>
            <a:endParaRPr sz="1600" dirty="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5" name="Google Shape;1185;p68"/>
          <p:cNvSpPr txBox="1">
            <a:spLocks noGrp="1"/>
          </p:cNvSpPr>
          <p:nvPr>
            <p:ph type="subTitle" idx="1"/>
          </p:nvPr>
        </p:nvSpPr>
        <p:spPr>
          <a:xfrm>
            <a:off x="0" y="1487300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Use SSH to connect to the IP that has SSH Running on port 22 </a:t>
            </a:r>
            <a:endParaRPr sz="1600" dirty="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(Should be </a:t>
            </a:r>
            <a:r>
              <a:rPr lang="en" sz="1600" dirty="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198.51.100.1</a:t>
            </a:r>
            <a:r>
              <a:rPr lang="en" sz="1600" dirty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sz="1600" dirty="0">
              <a:solidFill>
                <a:srgbClr val="24292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1186" name="Google Shape;1186;p68"/>
          <p:cNvSpPr txBox="1">
            <a:spLocks noGrp="1"/>
          </p:cNvSpPr>
          <p:nvPr>
            <p:ph type="body" idx="3"/>
          </p:nvPr>
        </p:nvSpPr>
        <p:spPr>
          <a:xfrm>
            <a:off x="-12300" y="2453292"/>
            <a:ext cx="9144000" cy="3648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Arial"/>
              <a:buChar char="●"/>
            </a:pPr>
            <a:r>
              <a:rPr lang="en" sz="1600" dirty="0" err="1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ssh</a:t>
            </a:r>
            <a:r>
              <a:rPr lang="en" sz="1600" dirty="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 msfadmin@198.51.100.1.</a:t>
            </a:r>
            <a:r>
              <a:rPr lang="en" sz="1600" dirty="0">
                <a:solidFill>
                  <a:srgbClr val="24292E"/>
                </a:solidFill>
                <a:highlight>
                  <a:srgbClr val="FFFF00"/>
                </a:highlight>
              </a:rPr>
              <a:t> Use the password </a:t>
            </a:r>
            <a:r>
              <a:rPr lang="en" sz="1600" dirty="0" err="1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msfadmin</a:t>
            </a:r>
            <a:r>
              <a:rPr lang="en" sz="1600" dirty="0">
                <a:solidFill>
                  <a:srgbClr val="24292E"/>
                </a:solidFill>
                <a:highlight>
                  <a:srgbClr val="FFFF00"/>
                </a:highlight>
              </a:rPr>
              <a:t>.</a:t>
            </a:r>
            <a:endParaRPr sz="1600" dirty="0">
              <a:solidFill>
                <a:srgbClr val="24292E"/>
              </a:solidFill>
              <a:highlight>
                <a:srgbClr val="FFFF00"/>
              </a:highlight>
            </a:endParaRPr>
          </a:p>
        </p:txBody>
      </p:sp>
      <p:sp>
        <p:nvSpPr>
          <p:cNvPr id="1187" name="Google Shape;1187;p68"/>
          <p:cNvSpPr txBox="1">
            <a:spLocks noGrp="1"/>
          </p:cNvSpPr>
          <p:nvPr>
            <p:ph type="subTitle" idx="1"/>
          </p:nvPr>
        </p:nvSpPr>
        <p:spPr>
          <a:xfrm>
            <a:off x="0" y="26822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Display the IP addresses of your attached interfaces.</a:t>
            </a:r>
            <a:endParaRPr sz="16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188" name="Google Shape;1188;p68"/>
          <p:cNvSpPr txBox="1">
            <a:spLocks noGrp="1"/>
          </p:cNvSpPr>
          <p:nvPr>
            <p:ph type="subTitle" idx="1"/>
          </p:nvPr>
        </p:nvSpPr>
        <p:spPr>
          <a:xfrm>
            <a:off x="0" y="3698738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Inspect the results. You should have identified one new host. </a:t>
            </a:r>
            <a:endParaRPr sz="16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Scanning Across Interfaces Solutions </a:t>
            </a:r>
            <a:endParaRPr sz="1600"/>
          </a:p>
        </p:txBody>
      </p:sp>
      <p:sp>
        <p:nvSpPr>
          <p:cNvPr id="1194" name="Google Shape;1194;p6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4292E"/>
                </a:solidFill>
              </a:rPr>
              <a:t>Use </a:t>
            </a:r>
            <a:r>
              <a:rPr lang="en" sz="1600" dirty="0" err="1">
                <a:solidFill>
                  <a:srgbClr val="24292E"/>
                </a:solidFill>
              </a:rPr>
              <a:t>nmap</a:t>
            </a:r>
            <a:r>
              <a:rPr lang="en" sz="1600" dirty="0">
                <a:solidFill>
                  <a:srgbClr val="24292E"/>
                </a:solidFill>
              </a:rPr>
              <a:t> to scan the </a:t>
            </a:r>
            <a:r>
              <a:rPr lang="en" sz="1600" dirty="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198.51.100.0/24</a:t>
            </a:r>
            <a:r>
              <a:rPr lang="en" sz="1600" dirty="0">
                <a:solidFill>
                  <a:srgbClr val="24292E"/>
                </a:solidFill>
              </a:rPr>
              <a:t> network.</a:t>
            </a:r>
            <a:endParaRPr sz="1600" dirty="0">
              <a:solidFill>
                <a:srgbClr val="24292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1195" name="Google Shape;1195;p6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/>
              <a:t>18</a:t>
            </a:fld>
            <a:endParaRPr sz="1600"/>
          </a:p>
        </p:txBody>
      </p:sp>
      <p:sp>
        <p:nvSpPr>
          <p:cNvPr id="1196" name="Google Shape;1196;p69"/>
          <p:cNvSpPr txBox="1">
            <a:spLocks noGrp="1"/>
          </p:cNvSpPr>
          <p:nvPr>
            <p:ph type="body" idx="3"/>
          </p:nvPr>
        </p:nvSpPr>
        <p:spPr>
          <a:xfrm>
            <a:off x="0" y="1369956"/>
            <a:ext cx="9144000" cy="3648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Roboto Mono"/>
              <a:buChar char="●"/>
            </a:pPr>
            <a:r>
              <a:rPr lang="en" sz="1600" dirty="0" err="1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nmap</a:t>
            </a:r>
            <a:r>
              <a:rPr lang="en" sz="1600" dirty="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 -</a:t>
            </a:r>
            <a:r>
              <a:rPr lang="en" sz="1600" dirty="0" err="1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sV</a:t>
            </a:r>
            <a:r>
              <a:rPr lang="en" sz="1600" dirty="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 198.51.100.0/24</a:t>
            </a:r>
            <a:endParaRPr sz="1600" dirty="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7" name="Google Shape;1197;p69"/>
          <p:cNvSpPr txBox="1">
            <a:spLocks noGrp="1"/>
          </p:cNvSpPr>
          <p:nvPr>
            <p:ph type="subTitle" idx="1"/>
          </p:nvPr>
        </p:nvSpPr>
        <p:spPr>
          <a:xfrm>
            <a:off x="0" y="1487300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Use SSH to connect to the IP that has SSH Running on port 22 </a:t>
            </a:r>
            <a:endParaRPr sz="1600" dirty="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(Should be </a:t>
            </a:r>
            <a:r>
              <a:rPr lang="en" sz="1600" dirty="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198.51.100.1</a:t>
            </a:r>
            <a:r>
              <a:rPr lang="en" sz="1600" dirty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sz="1600" dirty="0">
              <a:solidFill>
                <a:srgbClr val="24292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1198" name="Google Shape;1198;p69"/>
          <p:cNvSpPr txBox="1">
            <a:spLocks noGrp="1"/>
          </p:cNvSpPr>
          <p:nvPr>
            <p:ph type="body" idx="3"/>
          </p:nvPr>
        </p:nvSpPr>
        <p:spPr>
          <a:xfrm>
            <a:off x="0" y="2440276"/>
            <a:ext cx="9144000" cy="3648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Arial"/>
              <a:buChar char="●"/>
            </a:pPr>
            <a:r>
              <a:rPr lang="en" sz="1600" dirty="0" err="1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ssh</a:t>
            </a:r>
            <a:r>
              <a:rPr lang="en" sz="1600" dirty="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 msfadmin@198.51.100.1.</a:t>
            </a:r>
            <a:r>
              <a:rPr lang="en" sz="1600" dirty="0">
                <a:solidFill>
                  <a:srgbClr val="24292E"/>
                </a:solidFill>
                <a:highlight>
                  <a:srgbClr val="FFFF00"/>
                </a:highlight>
              </a:rPr>
              <a:t> Use the password </a:t>
            </a:r>
            <a:r>
              <a:rPr lang="en" sz="1600" dirty="0" err="1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msfadmin</a:t>
            </a:r>
            <a:r>
              <a:rPr lang="en" sz="1600" dirty="0">
                <a:solidFill>
                  <a:srgbClr val="24292E"/>
                </a:solidFill>
                <a:highlight>
                  <a:srgbClr val="FFFF00"/>
                </a:highlight>
              </a:rPr>
              <a:t>.</a:t>
            </a:r>
            <a:endParaRPr sz="1600" dirty="0">
              <a:solidFill>
                <a:srgbClr val="24292E"/>
              </a:solidFill>
              <a:highlight>
                <a:srgbClr val="FFFF00"/>
              </a:highlight>
            </a:endParaRPr>
          </a:p>
        </p:txBody>
      </p:sp>
      <p:sp>
        <p:nvSpPr>
          <p:cNvPr id="1199" name="Google Shape;1199;p69"/>
          <p:cNvSpPr txBox="1">
            <a:spLocks noGrp="1"/>
          </p:cNvSpPr>
          <p:nvPr>
            <p:ph type="subTitle" idx="1"/>
          </p:nvPr>
        </p:nvSpPr>
        <p:spPr>
          <a:xfrm>
            <a:off x="0" y="26822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Display the IP addresses of your attached interfaces.</a:t>
            </a:r>
            <a:endParaRPr sz="1600" dirty="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1200" name="Google Shape;1200;p69"/>
          <p:cNvSpPr txBox="1">
            <a:spLocks noGrp="1"/>
          </p:cNvSpPr>
          <p:nvPr>
            <p:ph type="body" idx="3"/>
          </p:nvPr>
        </p:nvSpPr>
        <p:spPr>
          <a:xfrm>
            <a:off x="-12300" y="3456739"/>
            <a:ext cx="9144000" cy="3648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Roboto"/>
              <a:buChar char="●"/>
            </a:pPr>
            <a:r>
              <a:rPr lang="en" sz="1600" dirty="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ifconfig</a:t>
            </a:r>
            <a:r>
              <a:rPr lang="en" sz="1600" dirty="0">
                <a:solidFill>
                  <a:srgbClr val="24292E"/>
                </a:solidFill>
                <a:highlight>
                  <a:srgbClr val="FFFF00"/>
                </a:highlight>
              </a:rPr>
              <a:t>. The </a:t>
            </a:r>
            <a:r>
              <a:rPr lang="en" sz="1600" dirty="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eth0</a:t>
            </a:r>
            <a:r>
              <a:rPr lang="en" sz="1600" dirty="0">
                <a:solidFill>
                  <a:srgbClr val="24292E"/>
                </a:solidFill>
                <a:highlight>
                  <a:srgbClr val="FFFF00"/>
                </a:highlight>
              </a:rPr>
              <a:t> interface has IP address </a:t>
            </a:r>
            <a:r>
              <a:rPr lang="en" sz="1600" dirty="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10.10.10.200.</a:t>
            </a:r>
            <a:endParaRPr sz="1600" dirty="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1" name="Google Shape;1201;p69"/>
          <p:cNvSpPr txBox="1">
            <a:spLocks noGrp="1"/>
          </p:cNvSpPr>
          <p:nvPr>
            <p:ph type="subTitle" idx="1"/>
          </p:nvPr>
        </p:nvSpPr>
        <p:spPr>
          <a:xfrm>
            <a:off x="0" y="3698738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Inspect the results. You should have identified one new host. </a:t>
            </a:r>
            <a:endParaRPr sz="16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Scanning Across Interfaces Solutions </a:t>
            </a:r>
            <a:endParaRPr sz="1600"/>
          </a:p>
        </p:txBody>
      </p:sp>
      <p:sp>
        <p:nvSpPr>
          <p:cNvPr id="1207" name="Google Shape;1207;p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4292E"/>
                </a:solidFill>
              </a:rPr>
              <a:t>Use </a:t>
            </a:r>
            <a:r>
              <a:rPr lang="en" sz="1600" dirty="0" err="1">
                <a:solidFill>
                  <a:srgbClr val="24292E"/>
                </a:solidFill>
              </a:rPr>
              <a:t>nmap</a:t>
            </a:r>
            <a:r>
              <a:rPr lang="en" sz="1600" dirty="0">
                <a:solidFill>
                  <a:srgbClr val="24292E"/>
                </a:solidFill>
              </a:rPr>
              <a:t> to scan the </a:t>
            </a:r>
            <a:r>
              <a:rPr lang="en" sz="1600" dirty="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198.51.100.0/24</a:t>
            </a:r>
            <a:r>
              <a:rPr lang="en" sz="1600" dirty="0">
                <a:solidFill>
                  <a:srgbClr val="24292E"/>
                </a:solidFill>
              </a:rPr>
              <a:t> network.</a:t>
            </a:r>
            <a:endParaRPr sz="1600" dirty="0">
              <a:solidFill>
                <a:srgbClr val="24292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1208" name="Google Shape;1208;p7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/>
              <a:t>19</a:t>
            </a:fld>
            <a:endParaRPr sz="1600"/>
          </a:p>
        </p:txBody>
      </p:sp>
      <p:sp>
        <p:nvSpPr>
          <p:cNvPr id="1209" name="Google Shape;1209;p70"/>
          <p:cNvSpPr txBox="1">
            <a:spLocks noGrp="1"/>
          </p:cNvSpPr>
          <p:nvPr>
            <p:ph type="body" idx="3"/>
          </p:nvPr>
        </p:nvSpPr>
        <p:spPr>
          <a:xfrm>
            <a:off x="-12300" y="1460605"/>
            <a:ext cx="9144000" cy="3648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Roboto Mono"/>
              <a:buChar char="●"/>
            </a:pPr>
            <a:r>
              <a:rPr lang="en" sz="1600" dirty="0" err="1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nmap</a:t>
            </a:r>
            <a:r>
              <a:rPr lang="en" sz="1600" dirty="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 -</a:t>
            </a:r>
            <a:r>
              <a:rPr lang="en" sz="1600" dirty="0" err="1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sV</a:t>
            </a:r>
            <a:r>
              <a:rPr lang="en" sz="1600" dirty="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 198.51.100.0/24</a:t>
            </a:r>
            <a:endParaRPr sz="1600" dirty="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0" name="Google Shape;1210;p70"/>
          <p:cNvSpPr txBox="1">
            <a:spLocks noGrp="1"/>
          </p:cNvSpPr>
          <p:nvPr>
            <p:ph type="subTitle" idx="1"/>
          </p:nvPr>
        </p:nvSpPr>
        <p:spPr>
          <a:xfrm>
            <a:off x="0" y="1487300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Use SSH to connect to the IP that has SSH Running on port 22 </a:t>
            </a:r>
            <a:endParaRPr sz="1600" dirty="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(Should be </a:t>
            </a:r>
            <a:r>
              <a:rPr lang="en" sz="1600" dirty="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198.51.100.1</a:t>
            </a:r>
            <a:r>
              <a:rPr lang="en" sz="1600" dirty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sz="1600" dirty="0">
              <a:solidFill>
                <a:srgbClr val="24292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1211" name="Google Shape;1211;p70"/>
          <p:cNvSpPr txBox="1">
            <a:spLocks noGrp="1"/>
          </p:cNvSpPr>
          <p:nvPr>
            <p:ph type="body" idx="3"/>
          </p:nvPr>
        </p:nvSpPr>
        <p:spPr>
          <a:xfrm>
            <a:off x="-12300" y="2408442"/>
            <a:ext cx="9144000" cy="3648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Arial"/>
              <a:buChar char="●"/>
            </a:pPr>
            <a:r>
              <a:rPr lang="en" sz="1600" dirty="0" err="1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ssh</a:t>
            </a:r>
            <a:r>
              <a:rPr lang="en" sz="1600" dirty="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 msfadmin@198.51.100.1.</a:t>
            </a:r>
            <a:r>
              <a:rPr lang="en" sz="1600" dirty="0">
                <a:solidFill>
                  <a:srgbClr val="24292E"/>
                </a:solidFill>
                <a:highlight>
                  <a:srgbClr val="FFFF00"/>
                </a:highlight>
              </a:rPr>
              <a:t> Use the password </a:t>
            </a:r>
            <a:r>
              <a:rPr lang="en" sz="1600" dirty="0" err="1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msfadmin</a:t>
            </a:r>
            <a:r>
              <a:rPr lang="en" sz="1600" dirty="0">
                <a:solidFill>
                  <a:srgbClr val="24292E"/>
                </a:solidFill>
                <a:highlight>
                  <a:srgbClr val="FFFF00"/>
                </a:highlight>
              </a:rPr>
              <a:t>.</a:t>
            </a:r>
            <a:endParaRPr sz="1600" dirty="0">
              <a:solidFill>
                <a:srgbClr val="24292E"/>
              </a:solidFill>
              <a:highlight>
                <a:srgbClr val="FFFF00"/>
              </a:highlight>
            </a:endParaRPr>
          </a:p>
        </p:txBody>
      </p:sp>
      <p:sp>
        <p:nvSpPr>
          <p:cNvPr id="1212" name="Google Shape;1212;p70"/>
          <p:cNvSpPr txBox="1">
            <a:spLocks noGrp="1"/>
          </p:cNvSpPr>
          <p:nvPr>
            <p:ph type="subTitle" idx="1"/>
          </p:nvPr>
        </p:nvSpPr>
        <p:spPr>
          <a:xfrm>
            <a:off x="0" y="26822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Display the IP addresses of your attached interfaces.</a:t>
            </a:r>
            <a:endParaRPr sz="1600" dirty="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1213" name="Google Shape;1213;p70"/>
          <p:cNvSpPr txBox="1">
            <a:spLocks noGrp="1"/>
          </p:cNvSpPr>
          <p:nvPr>
            <p:ph type="body" idx="3"/>
          </p:nvPr>
        </p:nvSpPr>
        <p:spPr>
          <a:xfrm>
            <a:off x="-12300" y="3467570"/>
            <a:ext cx="9144000" cy="3648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Roboto"/>
              <a:buChar char="●"/>
            </a:pPr>
            <a:r>
              <a:rPr lang="en" sz="1600" dirty="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ifconfig</a:t>
            </a:r>
            <a:r>
              <a:rPr lang="en" sz="1600" dirty="0">
                <a:solidFill>
                  <a:srgbClr val="24292E"/>
                </a:solidFill>
                <a:highlight>
                  <a:srgbClr val="FFFF00"/>
                </a:highlight>
              </a:rPr>
              <a:t>. The </a:t>
            </a:r>
            <a:r>
              <a:rPr lang="en" sz="1600" dirty="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eth0</a:t>
            </a:r>
            <a:r>
              <a:rPr lang="en" sz="1600" dirty="0">
                <a:solidFill>
                  <a:srgbClr val="24292E"/>
                </a:solidFill>
                <a:highlight>
                  <a:srgbClr val="FFFF00"/>
                </a:highlight>
              </a:rPr>
              <a:t> interface has IP address </a:t>
            </a:r>
            <a:r>
              <a:rPr lang="en" sz="1600" dirty="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10.10.10.200.</a:t>
            </a:r>
            <a:endParaRPr sz="1600" dirty="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4" name="Google Shape;1214;p70"/>
          <p:cNvSpPr txBox="1">
            <a:spLocks noGrp="1"/>
          </p:cNvSpPr>
          <p:nvPr>
            <p:ph type="subTitle" idx="1"/>
          </p:nvPr>
        </p:nvSpPr>
        <p:spPr>
          <a:xfrm>
            <a:off x="0" y="3698738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Inspect the results. You should have identified one new host. </a:t>
            </a:r>
            <a:endParaRPr sz="1600" dirty="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1215" name="Google Shape;1215;p70"/>
          <p:cNvSpPr txBox="1">
            <a:spLocks noGrp="1"/>
          </p:cNvSpPr>
          <p:nvPr>
            <p:ph type="body" idx="3"/>
          </p:nvPr>
        </p:nvSpPr>
        <p:spPr>
          <a:xfrm>
            <a:off x="-12300" y="4389361"/>
            <a:ext cx="9144000" cy="3648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Arial"/>
              <a:buChar char="●"/>
            </a:pPr>
            <a:r>
              <a:rPr lang="en" sz="1600" dirty="0">
                <a:solidFill>
                  <a:srgbClr val="24292E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The new host should be </a:t>
            </a:r>
            <a:r>
              <a:rPr lang="en" sz="1600" dirty="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10.10.10.100.</a:t>
            </a:r>
            <a:endParaRPr sz="1600" dirty="0">
              <a:solidFill>
                <a:srgbClr val="24292E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1027" name="Google Shape;1027;p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class today, students will be able to:</a:t>
            </a:r>
            <a:endParaRPr/>
          </a:p>
        </p:txBody>
      </p:sp>
      <p:sp>
        <p:nvSpPr>
          <p:cNvPr id="1028" name="Google Shape;1028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029" name="Google Shape;1029;p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53"/>
          <p:cNvSpPr/>
          <p:nvPr/>
        </p:nvSpPr>
        <p:spPr>
          <a:xfrm>
            <a:off x="1346400" y="22396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53"/>
          <p:cNvSpPr txBox="1">
            <a:spLocks noGrp="1"/>
          </p:cNvSpPr>
          <p:nvPr>
            <p:ph type="subTitle" idx="1"/>
          </p:nvPr>
        </p:nvSpPr>
        <p:spPr>
          <a:xfrm>
            <a:off x="6075" y="22588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malicious payload using </a:t>
            </a:r>
            <a:r>
              <a:rPr lang="en" sz="18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msfvenom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2" name="Google Shape;1032;p53"/>
          <p:cNvSpPr/>
          <p:nvPr/>
        </p:nvSpPr>
        <p:spPr>
          <a:xfrm>
            <a:off x="1346400" y="30919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53"/>
          <p:cNvSpPr txBox="1">
            <a:spLocks noGrp="1"/>
          </p:cNvSpPr>
          <p:nvPr>
            <p:ph type="subTitle" idx="3"/>
          </p:nvPr>
        </p:nvSpPr>
        <p:spPr>
          <a:xfrm>
            <a:off x="0" y="3007652"/>
            <a:ext cx="91686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Run Metasploit modules through backgrounded Meterpreter sessions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6" name="Google Shape;1036;p53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3618" y="22636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Google Shape;1037;p53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3618" y="3087898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53"/>
          <p:cNvSpPr/>
          <p:nvPr/>
        </p:nvSpPr>
        <p:spPr>
          <a:xfrm>
            <a:off x="1358625" y="1415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53"/>
          <p:cNvSpPr txBox="1">
            <a:spLocks noGrp="1"/>
          </p:cNvSpPr>
          <p:nvPr>
            <p:ph type="subTitle" idx="4"/>
          </p:nvPr>
        </p:nvSpPr>
        <p:spPr>
          <a:xfrm>
            <a:off x="-6150" y="14072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Crack password hashes using John the Ripper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1" name="Google Shape;1041;p53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35843" y="1397648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44AF16E-4AB3-0843-9384-8BB53ABCB0D9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Scanning Across Interfaces Solutions </a:t>
            </a:r>
            <a:endParaRPr sz="1600"/>
          </a:p>
        </p:txBody>
      </p:sp>
      <p:sp>
        <p:nvSpPr>
          <p:cNvPr id="1221" name="Google Shape;1221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4292E"/>
                </a:solidFill>
              </a:rPr>
              <a:t>Use </a:t>
            </a:r>
            <a:r>
              <a:rPr lang="en" sz="1600" dirty="0" err="1">
                <a:solidFill>
                  <a:srgbClr val="24292E"/>
                </a:solidFill>
              </a:rPr>
              <a:t>Ncat</a:t>
            </a:r>
            <a:r>
              <a:rPr lang="en" sz="1600" dirty="0">
                <a:solidFill>
                  <a:srgbClr val="24292E"/>
                </a:solidFill>
              </a:rPr>
              <a:t> to banner-grab the HTTP server on the new host. </a:t>
            </a:r>
            <a:endParaRPr sz="1600" dirty="0">
              <a:solidFill>
                <a:srgbClr val="24292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1222" name="Google Shape;1222;p7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/>
              <a:t>20</a:t>
            </a:fld>
            <a:endParaRPr sz="1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Scanning Across Interfaces Solutions </a:t>
            </a:r>
            <a:endParaRPr sz="1600"/>
          </a:p>
        </p:txBody>
      </p:sp>
      <p:sp>
        <p:nvSpPr>
          <p:cNvPr id="1228" name="Google Shape;1228;p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4292E"/>
                </a:solidFill>
              </a:rPr>
              <a:t>Use </a:t>
            </a:r>
            <a:r>
              <a:rPr lang="en" sz="1600" dirty="0" err="1">
                <a:solidFill>
                  <a:srgbClr val="24292E"/>
                </a:solidFill>
              </a:rPr>
              <a:t>Ncat</a:t>
            </a:r>
            <a:r>
              <a:rPr lang="en" sz="1600" dirty="0">
                <a:solidFill>
                  <a:srgbClr val="24292E"/>
                </a:solidFill>
              </a:rPr>
              <a:t> to banner-grab the HTTP server on the new host. </a:t>
            </a:r>
            <a:endParaRPr sz="1600" dirty="0">
              <a:solidFill>
                <a:srgbClr val="24292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1229" name="Google Shape;1229;p7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/>
              <a:t>21</a:t>
            </a:fld>
            <a:endParaRPr sz="1600"/>
          </a:p>
        </p:txBody>
      </p:sp>
      <p:sp>
        <p:nvSpPr>
          <p:cNvPr id="1230" name="Google Shape;1230;p72"/>
          <p:cNvSpPr txBox="1">
            <a:spLocks noGrp="1"/>
          </p:cNvSpPr>
          <p:nvPr>
            <p:ph type="body" idx="3"/>
          </p:nvPr>
        </p:nvSpPr>
        <p:spPr>
          <a:xfrm>
            <a:off x="-12300" y="1323685"/>
            <a:ext cx="9144000" cy="3648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Roboto Mono"/>
              <a:buChar char="●"/>
            </a:pPr>
            <a:r>
              <a:rPr lang="en" sz="1600" dirty="0">
                <a:solidFill>
                  <a:srgbClr val="24292E"/>
                </a:solidFill>
              </a:rPr>
              <a:t>To banner-grab the web server, run: </a:t>
            </a:r>
            <a:r>
              <a:rPr lang="en" sz="1600" b="1" dirty="0" err="1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nc</a:t>
            </a:r>
            <a:r>
              <a:rPr lang="en" sz="1600" b="1" dirty="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 10.10.10.100 80</a:t>
            </a:r>
            <a:r>
              <a:rPr lang="en" sz="1600" dirty="0">
                <a:solidFill>
                  <a:srgbClr val="24292E"/>
                </a:solidFill>
                <a:highlight>
                  <a:srgbClr val="FFFF00"/>
                </a:highlight>
              </a:rPr>
              <a:t>,</a:t>
            </a:r>
            <a:r>
              <a:rPr lang="en" sz="1600" dirty="0">
                <a:solidFill>
                  <a:srgbClr val="24292E"/>
                </a:solidFill>
              </a:rPr>
              <a:t> </a:t>
            </a:r>
            <a:endParaRPr sz="1600" dirty="0">
              <a:solidFill>
                <a:srgbClr val="24292E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4292E"/>
                </a:solidFill>
              </a:rPr>
              <a:t>then send: </a:t>
            </a:r>
            <a:r>
              <a:rPr lang="en" sz="1600" b="1" dirty="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GET / HTTP/1.1</a:t>
            </a:r>
            <a:r>
              <a:rPr lang="en" sz="1600" dirty="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600" dirty="0">
                <a:solidFill>
                  <a:srgbClr val="24292E"/>
                </a:solidFill>
              </a:rPr>
              <a:t> </a:t>
            </a:r>
            <a:endParaRPr sz="1600" dirty="0">
              <a:solidFill>
                <a:srgbClr val="24292E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4292E"/>
                </a:solidFill>
              </a:rPr>
              <a:t>Press </a:t>
            </a:r>
            <a:r>
              <a:rPr lang="en" sz="1600" dirty="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Enter</a:t>
            </a:r>
            <a:r>
              <a:rPr lang="en" sz="1600" dirty="0">
                <a:solidFill>
                  <a:srgbClr val="24292E"/>
                </a:solidFill>
              </a:rPr>
              <a:t> twice to get a response.</a:t>
            </a:r>
            <a:endParaRPr sz="1600" dirty="0">
              <a:solidFill>
                <a:srgbClr val="24292E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74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Malicious Binaries</a:t>
            </a:r>
            <a:endParaRPr/>
          </a:p>
        </p:txBody>
      </p:sp>
      <p:sp>
        <p:nvSpPr>
          <p:cNvPr id="1243" name="Google Shape;1243;p7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244" name="Google Shape;1244;p74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245" name="Google Shape;1245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Malicious Binaries</a:t>
            </a:r>
            <a:endParaRPr/>
          </a:p>
        </p:txBody>
      </p:sp>
      <p:sp>
        <p:nvSpPr>
          <p:cNvPr id="1251" name="Google Shape;1251;p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Meterpreter makes it easy to perform complicated tasks that simple SSH shells cannot complete. </a:t>
            </a:r>
            <a:endParaRPr/>
          </a:p>
        </p:txBody>
      </p:sp>
      <p:sp>
        <p:nvSpPr>
          <p:cNvPr id="1252" name="Google Shape;1252;p7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253" name="Google Shape;1253;p7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4" name="Google Shape;1254;p75"/>
          <p:cNvSpPr txBox="1">
            <a:spLocks noGrp="1"/>
          </p:cNvSpPr>
          <p:nvPr>
            <p:ph type="body" idx="3"/>
          </p:nvPr>
        </p:nvSpPr>
        <p:spPr>
          <a:xfrm>
            <a:off x="175" y="1551975"/>
            <a:ext cx="9144000" cy="33546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Meterpreter has built-in commands and pentesting features that allow for: </a:t>
            </a: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Font typeface="Roboto Light"/>
              <a:buChar char="-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Easily uploading and downloading files on a target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-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Switching between Meterpreter shells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-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Running Metasploit modules to a remote host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Meterpreter is difficult to detect and leaves minimal traces due to:</a:t>
            </a: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Font typeface="Roboto Light"/>
              <a:buChar char="-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Running entirely on memory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-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Not starting any new processes on a target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-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Encrypting all communication to / from a target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255" name="Google Shape;125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3419" y="2487400"/>
            <a:ext cx="2486250" cy="2362500"/>
          </a:xfrm>
          <a:prstGeom prst="rect">
            <a:avLst/>
          </a:prstGeom>
          <a:noFill/>
          <a:ln>
            <a:noFill/>
          </a:ln>
          <a:effectLst>
            <a:outerShdw blurRad="57150" dist="57150" dir="12660000" algn="bl" rotWithShape="0">
              <a:srgbClr val="FF0000">
                <a:alpha val="78000"/>
              </a:srgbClr>
            </a:outerShdw>
          </a:effectLst>
        </p:spPr>
      </p:pic>
      <p:pic>
        <p:nvPicPr>
          <p:cNvPr id="1256" name="Google Shape;125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3419" y="2487400"/>
            <a:ext cx="2486250" cy="2362500"/>
          </a:xfrm>
          <a:prstGeom prst="rect">
            <a:avLst/>
          </a:prstGeom>
          <a:noFill/>
          <a:ln>
            <a:noFill/>
          </a:ln>
          <a:effectLst>
            <a:outerShdw blurRad="57150" dist="57150" dir="1620000" algn="bl" rotWithShape="0">
              <a:srgbClr val="1155CC">
                <a:alpha val="92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Creating Malicious Binaries</a:t>
            </a:r>
            <a:endParaRPr/>
          </a:p>
        </p:txBody>
      </p:sp>
      <p:sp>
        <p:nvSpPr>
          <p:cNvPr id="1262" name="Google Shape;1262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main steps of a Meterpreter session:</a:t>
            </a:r>
            <a:endParaRPr/>
          </a:p>
        </p:txBody>
      </p:sp>
      <p:sp>
        <p:nvSpPr>
          <p:cNvPr id="1263" name="Google Shape;1263;p7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264" name="Google Shape;1264;p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76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Exploiting the Target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6" name="Google Shape;1266;p76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Uploading a Meterpreter payload on the Target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7" name="Google Shape;1267;p76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Start a TCP Listener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8" name="Google Shape;1268;p76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Execute the Meterpreter Payload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7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274" name="Google Shape;1274;p7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77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Creating Malicious Binaries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1276" name="Google Shape;1276;p77"/>
          <p:cNvSpPr txBox="1">
            <a:spLocks noGrp="1"/>
          </p:cNvSpPr>
          <p:nvPr>
            <p:ph type="title"/>
          </p:nvPr>
        </p:nvSpPr>
        <p:spPr>
          <a:xfrm>
            <a:off x="2600600" y="837775"/>
            <a:ext cx="4467000" cy="19053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err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msfvenom</a:t>
            </a:r>
            <a:r>
              <a:rPr lang="en" sz="14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4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Uploading the Payload Starting a Listener </a:t>
            </a:r>
            <a:endParaRPr sz="14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Executing the Payload</a:t>
            </a:r>
            <a:endParaRPr sz="14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7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79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30 minutes</a:t>
            </a:r>
            <a:endParaRPr dirty="0"/>
          </a:p>
        </p:txBody>
      </p:sp>
      <p:sp>
        <p:nvSpPr>
          <p:cNvPr id="1287" name="Google Shape;1287;p7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1288" name="Google Shape;1288;p7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9" name="Google Shape;1289;p79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Creating Malicious Binaries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create a reverse tcp connection using MSFvenom.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Instructions sent via Slack. </a:t>
            </a: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8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1295" name="Google Shape;1295;p8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6" name="Google Shape;1296;p80"/>
          <p:cNvSpPr txBox="1"/>
          <p:nvPr/>
        </p:nvSpPr>
        <p:spPr>
          <a:xfrm>
            <a:off x="2600700" y="3595600"/>
            <a:ext cx="39426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Creating Malicious Binaries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81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Meterpreter Session</a:t>
            </a:r>
            <a:endParaRPr/>
          </a:p>
        </p:txBody>
      </p:sp>
      <p:sp>
        <p:nvSpPr>
          <p:cNvPr id="1302" name="Google Shape;1302;p8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1303" name="Google Shape;1303;p81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1304" name="Google Shape;1304;p8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54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Cracking Password Hashes</a:t>
            </a:r>
            <a:endParaRPr/>
          </a:p>
        </p:txBody>
      </p:sp>
      <p:sp>
        <p:nvSpPr>
          <p:cNvPr id="1047" name="Google Shape;1047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48" name="Google Shape;1048;p54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49" name="Google Shape;1049;p5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Meterpreter Session</a:t>
            </a:r>
            <a:endParaRPr/>
          </a:p>
        </p:txBody>
      </p:sp>
      <p:sp>
        <p:nvSpPr>
          <p:cNvPr id="1310" name="Google Shape;1310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Once you have a meterpreter session open in the background, you have two options: </a:t>
            </a:r>
            <a:endParaRPr/>
          </a:p>
        </p:txBody>
      </p:sp>
      <p:sp>
        <p:nvSpPr>
          <p:cNvPr id="1311" name="Google Shape;1311;p8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1312" name="Google Shape;1312;p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3" name="Google Shape;1313;p82"/>
          <p:cNvSpPr/>
          <p:nvPr/>
        </p:nvSpPr>
        <p:spPr>
          <a:xfrm>
            <a:off x="1350664" y="1636588"/>
            <a:ext cx="6902100" cy="976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Keep the session in the background and use the connection to run Metasploit modules on the victim machine.</a:t>
            </a:r>
            <a:endParaRPr sz="1800"/>
          </a:p>
        </p:txBody>
      </p:sp>
      <p:pic>
        <p:nvPicPr>
          <p:cNvPr id="1314" name="Google Shape;1314;p82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573450" y="1705444"/>
            <a:ext cx="684863" cy="839022"/>
          </a:xfrm>
          <a:prstGeom prst="rect">
            <a:avLst/>
          </a:prstGeom>
          <a:noFill/>
          <a:ln>
            <a:noFill/>
          </a:ln>
        </p:spPr>
      </p:pic>
      <p:sp>
        <p:nvSpPr>
          <p:cNvPr id="1315" name="Google Shape;1315;p82"/>
          <p:cNvSpPr/>
          <p:nvPr/>
        </p:nvSpPr>
        <p:spPr>
          <a:xfrm>
            <a:off x="1350674" y="2906400"/>
            <a:ext cx="6902100" cy="976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Connect to the session directly and use Meterpreter to manually explore the target.</a:t>
            </a:r>
            <a:endParaRPr sz="1800"/>
          </a:p>
        </p:txBody>
      </p:sp>
      <p:pic>
        <p:nvPicPr>
          <p:cNvPr id="1316" name="Google Shape;1316;p82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573450" y="2975255"/>
            <a:ext cx="684872" cy="83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8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1322" name="Google Shape;1322;p8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8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Meterpreter Sessions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1324" name="Google Shape;1324;p83"/>
          <p:cNvSpPr txBox="1">
            <a:spLocks noGrp="1"/>
          </p:cNvSpPr>
          <p:nvPr>
            <p:ph type="title"/>
          </p:nvPr>
        </p:nvSpPr>
        <p:spPr>
          <a:xfrm>
            <a:off x="2600600" y="837775"/>
            <a:ext cx="3219300" cy="19053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Listing Sessions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Running modules through session 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Meterpreter Basics </a:t>
            </a:r>
            <a:endParaRPr/>
          </a:p>
        </p:txBody>
      </p:sp>
      <p:sp>
        <p:nvSpPr>
          <p:cNvPr id="1330" name="Google Shape;1330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Running commands with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session i -1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31" name="Google Shape;1331;p8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1332" name="Google Shape;1332;p8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333" name="Google Shape;1333;p84"/>
          <p:cNvGraphicFramePr/>
          <p:nvPr/>
        </p:nvGraphicFramePr>
        <p:xfrm>
          <a:off x="720600" y="1183050"/>
          <a:ext cx="7239000" cy="3565890"/>
        </p:xfrm>
        <a:graphic>
          <a:graphicData uri="http://schemas.openxmlformats.org/drawingml/2006/table">
            <a:tbl>
              <a:tblPr>
                <a:noFill/>
                <a:tableStyleId>{F61C67F3-13D9-4724-9E59-7CB68D5C4689}</a:tableStyleId>
              </a:tblPr>
              <a:tblGrid>
                <a:gridCol w="141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1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Command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Action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?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4292E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prints Meterpreter's help page, which lists all possible commands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4292E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getuid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4292E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Gets user ID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4292E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getwd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4292E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Gets current working directory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4292E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ifconfig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4292E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Prints the victim's network information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4292E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sysinfo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4292E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Gathers system information (OS, architecture, kernel version)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4292E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upload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4292E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Upload a file to the target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4292E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download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4292E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Downloads a file from the target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4292E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search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4292E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Works  like find on Linux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1339" name="Google Shape;1339;p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class today, students will be able to:</a:t>
            </a:r>
            <a:endParaRPr/>
          </a:p>
        </p:txBody>
      </p:sp>
      <p:sp>
        <p:nvSpPr>
          <p:cNvPr id="1340" name="Google Shape;1340;p8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1341" name="Google Shape;1341;p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85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Crack password hashes using John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Create malicious using msfvenom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Serve files to compromised hosts via HTTP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Run Metasploit modules through backgrounded Meterpreter sessions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		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</a:t>
            </a:r>
            <a:endParaRPr sz="1600"/>
          </a:p>
        </p:txBody>
      </p:sp>
      <p:sp>
        <p:nvSpPr>
          <p:cNvPr id="1343" name="Google Shape;1343;p85"/>
          <p:cNvSpPr/>
          <p:nvPr/>
        </p:nvSpPr>
        <p:spPr>
          <a:xfrm>
            <a:off x="407125" y="1598800"/>
            <a:ext cx="355500" cy="3555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85"/>
          <p:cNvSpPr/>
          <p:nvPr/>
        </p:nvSpPr>
        <p:spPr>
          <a:xfrm>
            <a:off x="407125" y="2172163"/>
            <a:ext cx="355500" cy="3555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5" name="Google Shape;1345;p85"/>
          <p:cNvSpPr/>
          <p:nvPr/>
        </p:nvSpPr>
        <p:spPr>
          <a:xfrm>
            <a:off x="407125" y="2730950"/>
            <a:ext cx="355500" cy="3555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6" name="Google Shape;1346;p85"/>
          <p:cNvSpPr/>
          <p:nvPr/>
        </p:nvSpPr>
        <p:spPr>
          <a:xfrm>
            <a:off x="407125" y="3289725"/>
            <a:ext cx="355500" cy="3555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</a:rPr>
              <a:t>Post-Exploitation Tactics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1055" name="Google Shape;1055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Attackers have many options when it comes to Post-exploitation: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5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057" name="Google Shape;1057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55"/>
          <p:cNvSpPr txBox="1">
            <a:spLocks noGrp="1"/>
          </p:cNvSpPr>
          <p:nvPr>
            <p:ph type="body" idx="3"/>
          </p:nvPr>
        </p:nvSpPr>
        <p:spPr>
          <a:xfrm>
            <a:off x="1069875" y="1167600"/>
            <a:ext cx="79719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Gather data about the compromised host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Metasploit provides a wealth of modules for post exploitation data enumeration.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Maintain Access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Attackers leave backdoors on compromised targets so they don’t have to re-exploit targets if they loose connections.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Steal Data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Attackers will pillage / exfiltrate data like financial records, business documents, etc.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Pivot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Compromised machines with multiple network interfaces allow attackers to pivot to those other networks.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1059" name="Google Shape;105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399" y="1177738"/>
            <a:ext cx="552413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400" y="2163458"/>
            <a:ext cx="696468" cy="58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612" y="3151187"/>
            <a:ext cx="469976" cy="58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Google Shape;1062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3411" y="4192077"/>
            <a:ext cx="696476" cy="587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Cracking Password Hashes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Password Hashes are Stored</a:t>
            </a:r>
            <a:endParaRPr/>
          </a:p>
        </p:txBody>
      </p:sp>
      <p:sp>
        <p:nvSpPr>
          <p:cNvPr id="1069" name="Google Shape;1069;p5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070" name="Google Shape;1070;p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56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A user chooses a password.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2" name="Google Shape;1072;p5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The app hashes the password and stores the hash in a database.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3" name="Google Shape;1073;p56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The user enters a password to login. This submission is hashed.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4" name="Google Shape;1074;p56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The hash is compared to the database.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5" name="Google Shape;1075;p5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Plaintext is </a:t>
            </a:r>
            <a:r>
              <a:rPr lang="en" sz="1800" i="1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never stored or used.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Password Hashes</a:t>
            </a:r>
            <a:endParaRPr/>
          </a:p>
        </p:txBody>
      </p:sp>
      <p:sp>
        <p:nvSpPr>
          <p:cNvPr id="1081" name="Google Shape;1081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Crack Password Hashes</a:t>
            </a:r>
            <a:endParaRPr/>
          </a:p>
        </p:txBody>
      </p:sp>
      <p:sp>
        <p:nvSpPr>
          <p:cNvPr id="1082" name="Google Shape;1082;p5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083" name="Google Shape;1083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57"/>
          <p:cNvSpPr/>
          <p:nvPr/>
        </p:nvSpPr>
        <p:spPr>
          <a:xfrm flipH="1">
            <a:off x="3386210" y="1411163"/>
            <a:ext cx="2104200" cy="1910100"/>
          </a:xfrm>
          <a:prstGeom prst="round2DiagRect">
            <a:avLst>
              <a:gd name="adj1" fmla="val 0"/>
              <a:gd name="adj2" fmla="val 17764"/>
            </a:avLst>
          </a:prstGeom>
          <a:solidFill>
            <a:srgbClr val="0D5D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EFEFEF"/>
                </a:solidFill>
                <a:latin typeface="Roboto Light"/>
                <a:ea typeface="Roboto Light"/>
                <a:cs typeface="Roboto Light"/>
                <a:sym typeface="Roboto Light"/>
              </a:rPr>
              <a:t>The software  creates passwords, hashes those passwords and, then compares each hash to the list of hashes it was given. </a:t>
            </a:r>
            <a:endParaRPr dirty="0">
              <a:solidFill>
                <a:srgbClr val="EFEFE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85" name="Google Shape;1085;p57"/>
          <p:cNvGrpSpPr/>
          <p:nvPr/>
        </p:nvGrpSpPr>
        <p:grpSpPr>
          <a:xfrm>
            <a:off x="1284490" y="1411163"/>
            <a:ext cx="2104252" cy="1910046"/>
            <a:chOff x="1126863" y="2013875"/>
            <a:chExt cx="1944600" cy="1569600"/>
          </a:xfrm>
        </p:grpSpPr>
        <p:sp>
          <p:nvSpPr>
            <p:cNvPr id="1086" name="Google Shape;1086;p57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307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7"/>
            <p:cNvSpPr txBox="1"/>
            <p:nvPr/>
          </p:nvSpPr>
          <p:spPr>
            <a:xfrm>
              <a:off x="1320673" y="2220722"/>
              <a:ext cx="1531200" cy="104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EFEFE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Modern password cracking software works by first taking in  a list of hashes as input. </a:t>
              </a:r>
              <a:endParaRPr>
                <a:solidFill>
                  <a:srgbClr val="EFEFE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88" name="Google Shape;1088;p57"/>
          <p:cNvSpPr/>
          <p:nvPr/>
        </p:nvSpPr>
        <p:spPr>
          <a:xfrm>
            <a:off x="5487713" y="1411175"/>
            <a:ext cx="2371800" cy="1910100"/>
          </a:xfrm>
          <a:prstGeom prst="round2DiagRect">
            <a:avLst>
              <a:gd name="adj1" fmla="val 0"/>
              <a:gd name="adj2" fmla="val 17764"/>
            </a:avLst>
          </a:prstGeom>
          <a:solidFill>
            <a:srgbClr val="0944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FEFE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17145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FEFE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17145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EFEFEF"/>
                </a:solidFill>
                <a:latin typeface="Roboto Light"/>
                <a:ea typeface="Roboto Light"/>
                <a:cs typeface="Roboto Light"/>
                <a:sym typeface="Roboto Light"/>
              </a:rPr>
              <a:t>If it matches a hash, it outputs which password was used to create the hash.</a:t>
            </a:r>
            <a:endParaRPr>
              <a:solidFill>
                <a:srgbClr val="EFEFE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9" name="Google Shape;1089;p57"/>
          <p:cNvGrpSpPr/>
          <p:nvPr/>
        </p:nvGrpSpPr>
        <p:grpSpPr>
          <a:xfrm>
            <a:off x="3151199" y="2147089"/>
            <a:ext cx="415013" cy="438543"/>
            <a:chOff x="4858109" y="2631368"/>
            <a:chExt cx="316442" cy="315000"/>
          </a:xfrm>
        </p:grpSpPr>
        <p:sp>
          <p:nvSpPr>
            <p:cNvPr id="1090" name="Google Shape;1090;p57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7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  <p:grpSp>
        <p:nvGrpSpPr>
          <p:cNvPr id="1092" name="Google Shape;1092;p57"/>
          <p:cNvGrpSpPr/>
          <p:nvPr/>
        </p:nvGrpSpPr>
        <p:grpSpPr>
          <a:xfrm>
            <a:off x="5313232" y="2147089"/>
            <a:ext cx="415013" cy="438543"/>
            <a:chOff x="4858109" y="2631368"/>
            <a:chExt cx="316442" cy="315000"/>
          </a:xfrm>
        </p:grpSpPr>
        <p:sp>
          <p:nvSpPr>
            <p:cNvPr id="1093" name="Google Shape;1093;p57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7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  <p:sp>
        <p:nvSpPr>
          <p:cNvPr id="1095" name="Google Shape;1095;p57"/>
          <p:cNvSpPr txBox="1"/>
          <p:nvPr/>
        </p:nvSpPr>
        <p:spPr>
          <a:xfrm>
            <a:off x="1992375" y="3649200"/>
            <a:ext cx="56730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Applications </a:t>
            </a:r>
            <a:r>
              <a:rPr lang="en" i="1">
                <a:latin typeface="Roboto"/>
                <a:ea typeface="Roboto"/>
                <a:cs typeface="Roboto"/>
                <a:sym typeface="Roboto"/>
              </a:rPr>
              <a:t>should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‘salt’ the passwords!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Salting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is the process of adding characters to your password before hashing it, in order to create longer strings, therefore making it longer for an attacker to brute force crack it.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96" name="Google Shape;109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400" y="3756700"/>
            <a:ext cx="872973" cy="872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58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5410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4292E"/>
                </a:solidFill>
                <a:highlight>
                  <a:srgbClr val="FFFFFF"/>
                </a:highlight>
              </a:rPr>
              <a:t>In class, we’ll use John the Ripper, a popular tool used to crack a wide variety of hashes.</a:t>
            </a:r>
            <a:endParaRPr sz="3000"/>
          </a:p>
        </p:txBody>
      </p:sp>
      <p:sp>
        <p:nvSpPr>
          <p:cNvPr id="1102" name="Google Shape;1102;p5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103" name="Google Shape;1103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109" name="Google Shape;1109;p5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59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Password Cracking with John the Ripper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60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116" name="Google Shape;1116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117" name="Google Shape;1117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60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Activity: Cracking Password Hashes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exercise, you will use John the Ripper to crack passwords that you dumped from the </a:t>
            </a:r>
            <a:r>
              <a:rPr lang="en" sz="1600" dirty="0" err="1">
                <a:solidFill>
                  <a:srgbClr val="24292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dvwa</a:t>
            </a:r>
            <a:r>
              <a:rPr lang="en" sz="1600" dirty="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 database</a:t>
            </a:r>
            <a:endParaRPr sz="1600" dirty="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lvl="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en-US" sz="1800" dirty="0">
                <a:solidFill>
                  <a:srgbClr val="24292E"/>
                </a:solidFill>
              </a:rPr>
              <a:t>In the online VM "</a:t>
            </a:r>
            <a:r>
              <a:rPr lang="en-US" sz="1800" dirty="0" err="1">
                <a:solidFill>
                  <a:srgbClr val="24292E"/>
                </a:solidFill>
              </a:rPr>
              <a:t>Pentesting</a:t>
            </a:r>
            <a:r>
              <a:rPr lang="en-US" sz="1800" dirty="0">
                <a:solidFill>
                  <a:srgbClr val="24292E"/>
                </a:solidFill>
              </a:rPr>
              <a:t> &amp; Network Exploitation: All Labs", Part 14, complete steps 26-31.</a:t>
            </a:r>
            <a:endParaRPr sz="1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2514</TotalTime>
  <Words>1209</Words>
  <Application>Microsoft Macintosh PowerPoint</Application>
  <PresentationFormat>On-screen Show (16:9)</PresentationFormat>
  <Paragraphs>226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Roboto Medium</vt:lpstr>
      <vt:lpstr>Roboto Mono Light</vt:lpstr>
      <vt:lpstr>Arial</vt:lpstr>
      <vt:lpstr>Courier New</vt:lpstr>
      <vt:lpstr>Roboto Thin</vt:lpstr>
      <vt:lpstr>Roboto</vt:lpstr>
      <vt:lpstr>Roboto Mono</vt:lpstr>
      <vt:lpstr>Roboto Light</vt:lpstr>
      <vt:lpstr>Simple Light</vt:lpstr>
      <vt:lpstr>Pentesting 2 Day 3</vt:lpstr>
      <vt:lpstr>Class Objectives</vt:lpstr>
      <vt:lpstr>Cracking Password Hashes</vt:lpstr>
      <vt:lpstr>Post-Exploitation Tactics</vt:lpstr>
      <vt:lpstr>Cracking Password Hashes </vt:lpstr>
      <vt:lpstr>Password Hashes</vt:lpstr>
      <vt:lpstr>In class, we’ll use John the Ripper, a popular tool used to crack a wide variety of hashes.</vt:lpstr>
      <vt:lpstr>Password Cracking with John the Ripper</vt:lpstr>
      <vt:lpstr>20 Minutes</vt:lpstr>
      <vt:lpstr>PowerPoint Presentation</vt:lpstr>
      <vt:lpstr>Scanning Across Interfaces</vt:lpstr>
      <vt:lpstr>Now we’ll learn how to use gathered IP addresses to identify, scan, and ultimately pivot into previously inaccessible subnets.</vt:lpstr>
      <vt:lpstr>20 Minutes</vt:lpstr>
      <vt:lpstr>PowerPoint Presentation</vt:lpstr>
      <vt:lpstr>Scanning Across Interfaces Solutions </vt:lpstr>
      <vt:lpstr>Scanning Across Interfaces Solutions </vt:lpstr>
      <vt:lpstr>Scanning Across Interfaces Solutions </vt:lpstr>
      <vt:lpstr>Scanning Across Interfaces Solutions </vt:lpstr>
      <vt:lpstr>Scanning Across Interfaces Solutions </vt:lpstr>
      <vt:lpstr>Scanning Across Interfaces Solutions </vt:lpstr>
      <vt:lpstr>Scanning Across Interfaces Solutions </vt:lpstr>
      <vt:lpstr>Creating Malicious Binaries</vt:lpstr>
      <vt:lpstr>Creating Malicious Binaries</vt:lpstr>
      <vt:lpstr>Creating Malicious Binaries</vt:lpstr>
      <vt:lpstr>Creating Malicious Binaries</vt:lpstr>
      <vt:lpstr>PowerPoint Presentation</vt:lpstr>
      <vt:lpstr>30 minutes</vt:lpstr>
      <vt:lpstr>PowerPoint Presentation</vt:lpstr>
      <vt:lpstr>Meterpreter Session</vt:lpstr>
      <vt:lpstr>Meterpreter Session</vt:lpstr>
      <vt:lpstr>Meterpreter Sessions</vt:lpstr>
      <vt:lpstr>Meterpreter Basics </vt:lpstr>
      <vt:lpstr>Class Objectives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Pentesting 2 Day 3</dc:title>
  <cp:lastModifiedBy>Tony Wilson</cp:lastModifiedBy>
  <cp:revision>13</cp:revision>
  <dcterms:modified xsi:type="dcterms:W3CDTF">2019-10-12T17:28:18Z</dcterms:modified>
</cp:coreProperties>
</file>